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9" r:id="rId2"/>
    <p:sldId id="323" r:id="rId3"/>
    <p:sldId id="324" r:id="rId4"/>
    <p:sldId id="337" r:id="rId5"/>
    <p:sldId id="322" r:id="rId6"/>
    <p:sldId id="271" r:id="rId7"/>
    <p:sldId id="274" r:id="rId8"/>
    <p:sldId id="283" r:id="rId9"/>
    <p:sldId id="275" r:id="rId10"/>
    <p:sldId id="285" r:id="rId11"/>
    <p:sldId id="276" r:id="rId12"/>
    <p:sldId id="278" r:id="rId13"/>
    <p:sldId id="280" r:id="rId14"/>
    <p:sldId id="281" r:id="rId15"/>
    <p:sldId id="286" r:id="rId16"/>
    <p:sldId id="311" r:id="rId17"/>
    <p:sldId id="312" r:id="rId18"/>
    <p:sldId id="313" r:id="rId19"/>
    <p:sldId id="303" r:id="rId20"/>
    <p:sldId id="282" r:id="rId21"/>
    <p:sldId id="287" r:id="rId22"/>
    <p:sldId id="334" r:id="rId23"/>
    <p:sldId id="339" r:id="rId24"/>
    <p:sldId id="336" r:id="rId25"/>
    <p:sldId id="340" r:id="rId26"/>
    <p:sldId id="333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111"/>
    <a:srgbClr val="12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5253" autoAdjust="0"/>
  </p:normalViewPr>
  <p:slideViewPr>
    <p:cSldViewPr snapToGrid="0" snapToObjects="1">
      <p:cViewPr varScale="1">
        <p:scale>
          <a:sx n="127" d="100"/>
          <a:sy n="127" d="100"/>
        </p:scale>
        <p:origin x="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6067-7246-8748-9D43-6F45502B3703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7A46-2222-7545-BE4F-7E110A51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13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2570" y="3208138"/>
            <a:ext cx="6370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Architecting &amp; Engineering Software Systems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br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State Management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1"/>
            <a:ext cx="5167796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Record and Replay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Predictable Containers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Logging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Time Travel</a:t>
            </a:r>
          </a:p>
        </p:txBody>
      </p:sp>
    </p:spTree>
    <p:extLst>
      <p:ext uri="{BB962C8B-B14F-4D97-AF65-F5344CB8AC3E}">
        <p14:creationId xmlns:p14="http://schemas.microsoft.com/office/powerpoint/2010/main" val="645836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Event Streams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1"/>
            <a:ext cx="5167796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Event </a:t>
            </a:r>
            <a:r>
              <a:rPr lang="en-US" sz="3200" dirty="0" smtClean="0"/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Event bubbling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Event Driven Programming</a:t>
            </a:r>
            <a:endParaRPr lang="en-US" sz="3200" dirty="0" smtClean="0"/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Reactive Patterns</a:t>
            </a:r>
          </a:p>
        </p:txBody>
      </p:sp>
    </p:spTree>
    <p:extLst>
      <p:ext uri="{BB962C8B-B14F-4D97-AF65-F5344CB8AC3E}">
        <p14:creationId xmlns:p14="http://schemas.microsoft.com/office/powerpoint/2010/main" val="198250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200"/>
            <a:ext cx="9144000" cy="6081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Coordination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988102" y="1065602"/>
            <a:ext cx="5167796" cy="20144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Orchestration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Integration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9497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REST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240870" y="2211491"/>
            <a:ext cx="2956154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Microservices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Route Mgmt.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Token </a:t>
            </a:r>
            <a:r>
              <a:rPr lang="en-US" sz="3200" dirty="0"/>
              <a:t>Mgmt</a:t>
            </a:r>
            <a:r>
              <a:rPr lang="en-US" sz="32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API Design</a:t>
            </a:r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191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rsk-container-sh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023"/>
            <a:ext cx="9144000" cy="6098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Containers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70" y="1335652"/>
            <a:ext cx="2956154" cy="2145807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Container Mgmt.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Docker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Mesos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Kubernetes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4118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ople-woman-coffee-mee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Collaboration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0867" y="2211490"/>
            <a:ext cx="3451422" cy="3691151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Issues 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Tracking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History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Notifications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Visualization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36716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ntralized-githu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065"/>
            <a:ext cx="9144000" cy="5581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Collaboration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919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_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06310"/>
            <a:ext cx="5486400" cy="5292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981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31390"/>
            <a:ext cx="4572000" cy="2015908"/>
          </a:xfrm>
          <a:prstGeom prst="rect">
            <a:avLst/>
          </a:prstGeom>
        </p:spPr>
      </p:pic>
      <p:pic>
        <p:nvPicPr>
          <p:cNvPr id="3" name="Picture 2" descr="ci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81336"/>
            <a:ext cx="4572000" cy="2217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593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7"/>
          <a:stretch/>
        </p:blipFill>
        <p:spPr>
          <a:xfrm>
            <a:off x="0" y="907200"/>
            <a:ext cx="9144000" cy="595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0"/>
            <a:ext cx="3145690" cy="3491261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Pull Requests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Branch Select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Notification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Testing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Containers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053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3" y="1400895"/>
            <a:ext cx="1305973" cy="1828800"/>
          </a:xfrm>
          <a:prstGeom prst="rect">
            <a:avLst/>
          </a:prstGeom>
        </p:spPr>
      </p:pic>
      <p:pic>
        <p:nvPicPr>
          <p:cNvPr id="4" name="Picture 3" descr="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61" y="1400895"/>
            <a:ext cx="1219200" cy="1828800"/>
          </a:xfrm>
          <a:prstGeom prst="rect">
            <a:avLst/>
          </a:prstGeom>
        </p:spPr>
      </p:pic>
      <p:pic>
        <p:nvPicPr>
          <p:cNvPr id="5" name="Picture 4" descr="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6" y="1400895"/>
            <a:ext cx="1224679" cy="1828800"/>
          </a:xfrm>
          <a:prstGeom prst="rect">
            <a:avLst/>
          </a:prstGeom>
        </p:spPr>
      </p:pic>
      <p:pic>
        <p:nvPicPr>
          <p:cNvPr id="6" name="Picture 5" descr="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0" y="1400895"/>
            <a:ext cx="1299124" cy="1828800"/>
          </a:xfrm>
          <a:prstGeom prst="rect">
            <a:avLst/>
          </a:prstGeom>
        </p:spPr>
      </p:pic>
      <p:pic>
        <p:nvPicPr>
          <p:cNvPr id="8" name="Picture 7" descr="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21" y="4215776"/>
            <a:ext cx="1190615" cy="1828800"/>
          </a:xfrm>
          <a:prstGeom prst="rect">
            <a:avLst/>
          </a:prstGeom>
        </p:spPr>
      </p:pic>
      <p:pic>
        <p:nvPicPr>
          <p:cNvPr id="9" name="Picture 8" descr="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33" y="4215776"/>
            <a:ext cx="1204381" cy="1828800"/>
          </a:xfrm>
          <a:prstGeom prst="rect">
            <a:avLst/>
          </a:prstGeom>
        </p:spPr>
      </p:pic>
      <p:pic>
        <p:nvPicPr>
          <p:cNvPr id="10" name="Picture 9" descr="lr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84" y="4215776"/>
            <a:ext cx="1393902" cy="1828800"/>
          </a:xfrm>
          <a:prstGeom prst="rect">
            <a:avLst/>
          </a:prstGeom>
        </p:spPr>
      </p:pic>
      <p:pic>
        <p:nvPicPr>
          <p:cNvPr id="11" name="Picture 10" descr="0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3" y="4215776"/>
            <a:ext cx="1275460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The Historical Approach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53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photo-241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Big Data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9" y="2211491"/>
            <a:ext cx="3492443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Volume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Variety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Velocity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Transformations </a:t>
            </a:r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376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rdwa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Commodity Hardware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3124036" cy="255453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Low Cost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Easy to use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Runs Node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Many choices </a:t>
            </a:r>
          </a:p>
        </p:txBody>
      </p:sp>
    </p:spTree>
    <p:extLst>
      <p:ext uri="{BB962C8B-B14F-4D97-AF65-F5344CB8AC3E}">
        <p14:creationId xmlns:p14="http://schemas.microsoft.com/office/powerpoint/2010/main" val="192955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curit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454"/>
            <a:ext cx="9151638" cy="610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Security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3124036" cy="294039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Identify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Protect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Detect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Respond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307622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3044280"/>
            <a:ext cx="3986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Technology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2301388"/>
            <a:ext cx="1828800" cy="2008860"/>
          </a:xfrm>
          <a:prstGeom prst="rect">
            <a:avLst/>
          </a:prstGeom>
        </p:spPr>
      </p:pic>
      <p:pic>
        <p:nvPicPr>
          <p:cNvPr id="9" name="Picture 8" descr="Chrom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" y="1367430"/>
            <a:ext cx="822960" cy="822960"/>
          </a:xfrm>
          <a:prstGeom prst="rect">
            <a:avLst/>
          </a:prstGeom>
        </p:spPr>
      </p:pic>
      <p:pic>
        <p:nvPicPr>
          <p:cNvPr id="10" name="Picture 9" descr="nodej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67" y="1367430"/>
            <a:ext cx="914400" cy="914400"/>
          </a:xfrm>
          <a:prstGeom prst="rect">
            <a:avLst/>
          </a:prstGeom>
        </p:spPr>
      </p:pic>
      <p:pic>
        <p:nvPicPr>
          <p:cNvPr id="11" name="Picture 10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26" y="2325658"/>
            <a:ext cx="685800" cy="685800"/>
          </a:xfrm>
          <a:prstGeom prst="rect">
            <a:avLst/>
          </a:prstGeom>
        </p:spPr>
      </p:pic>
      <p:pic>
        <p:nvPicPr>
          <p:cNvPr id="13" name="Picture 12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7" y="2987188"/>
            <a:ext cx="685800" cy="685800"/>
          </a:xfrm>
          <a:prstGeom prst="rect">
            <a:avLst/>
          </a:prstGeom>
        </p:spPr>
      </p:pic>
      <p:pic>
        <p:nvPicPr>
          <p:cNvPr id="14" name="Picture 13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26" y="3648718"/>
            <a:ext cx="685800" cy="685800"/>
          </a:xfrm>
          <a:prstGeom prst="rect">
            <a:avLst/>
          </a:prstGeom>
        </p:spPr>
      </p:pic>
      <p:pic>
        <p:nvPicPr>
          <p:cNvPr id="20" name="Picture 19" descr="db.png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67" y="2430697"/>
            <a:ext cx="914400" cy="685800"/>
          </a:xfrm>
          <a:prstGeom prst="rect">
            <a:avLst/>
          </a:prstGeom>
        </p:spPr>
      </p:pic>
      <p:pic>
        <p:nvPicPr>
          <p:cNvPr id="22" name="Picture 21" descr="db.png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67" y="3213572"/>
            <a:ext cx="914400" cy="685800"/>
          </a:xfrm>
          <a:prstGeom prst="rect">
            <a:avLst/>
          </a:prstGeom>
        </p:spPr>
      </p:pic>
      <p:pic>
        <p:nvPicPr>
          <p:cNvPr id="28" name="Picture 27" descr="mongod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23" y="1367430"/>
            <a:ext cx="822960" cy="822960"/>
          </a:xfrm>
          <a:prstGeom prst="rect">
            <a:avLst/>
          </a:prstGeom>
        </p:spPr>
      </p:pic>
      <p:pic>
        <p:nvPicPr>
          <p:cNvPr id="29" name="Picture 28" descr="expres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7" y="1367430"/>
            <a:ext cx="822960" cy="822960"/>
          </a:xfrm>
          <a:prstGeom prst="rect">
            <a:avLst/>
          </a:prstGeom>
        </p:spPr>
      </p:pic>
      <p:pic>
        <p:nvPicPr>
          <p:cNvPr id="30" name="Picture 29" descr="npm_0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47" y="1367430"/>
            <a:ext cx="822960" cy="82296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582433" y="5322989"/>
            <a:ext cx="7447750" cy="24269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github.png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7" y="5626065"/>
            <a:ext cx="822960" cy="8229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2842" y="430892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CLIENT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76512" y="4308926"/>
            <a:ext cx="101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SERVER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4931" y="4308926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MIDDLEWARE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8895" y="4308926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DATA STORE</a:t>
            </a:r>
            <a:endParaRPr lang="en-US" dirty="0">
              <a:latin typeface="Coda"/>
              <a:cs typeface="Coda"/>
            </a:endParaRPr>
          </a:p>
        </p:txBody>
      </p:sp>
      <p:pic>
        <p:nvPicPr>
          <p:cNvPr id="39" name="Picture 38" descr="phone-tablet-and-laptop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8" y="2438787"/>
            <a:ext cx="1463040" cy="146304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Open Source, Scalable, Large Adoption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866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94" y="1109562"/>
            <a:ext cx="5071213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Some of the numbers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762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2705725"/>
            <a:ext cx="398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Construction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Cycle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2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2286000" y="1595104"/>
            <a:ext cx="4572000" cy="4572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" name="Picture 1" descr="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01" y="1039008"/>
            <a:ext cx="914400" cy="914400"/>
          </a:xfrm>
          <a:prstGeom prst="rect">
            <a:avLst/>
          </a:prstGeom>
        </p:spPr>
      </p:pic>
      <p:pic>
        <p:nvPicPr>
          <p:cNvPr id="3" name="Picture 2" descr="sketching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3" y="2264835"/>
            <a:ext cx="914400" cy="914400"/>
          </a:xfrm>
          <a:prstGeom prst="rect">
            <a:avLst/>
          </a:prstGeom>
        </p:spPr>
      </p:pic>
      <p:pic>
        <p:nvPicPr>
          <p:cNvPr id="4" name="Picture 3" descr="constructor-with-hat-and-a-g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8" y="4204187"/>
            <a:ext cx="914400" cy="914400"/>
          </a:xfrm>
          <a:prstGeom prst="rect">
            <a:avLst/>
          </a:prstGeom>
        </p:spPr>
      </p:pic>
      <p:pic>
        <p:nvPicPr>
          <p:cNvPr id="5" name="Picture 4" descr="t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68" y="5459569"/>
            <a:ext cx="914400" cy="914400"/>
          </a:xfrm>
          <a:prstGeom prst="rect">
            <a:avLst/>
          </a:prstGeom>
        </p:spPr>
      </p:pic>
      <p:pic>
        <p:nvPicPr>
          <p:cNvPr id="6" name="Picture 5" descr="head (3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14" y="2263658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7543" y="1962877"/>
            <a:ext cx="95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understand</a:t>
            </a:r>
          </a:p>
          <a:p>
            <a:pPr algn="ctr"/>
            <a:r>
              <a:rPr lang="en-US" sz="1200" dirty="0" smtClean="0"/>
              <a:t>the problem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0738" y="3191931"/>
            <a:ext cx="7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12181" y="5115455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build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8110" y="6354986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test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2114" y="3191931"/>
            <a:ext cx="76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learn </a:t>
            </a:r>
          </a:p>
          <a:p>
            <a:pPr algn="ctr"/>
            <a:r>
              <a:rPr lang="en-US" sz="1200" dirty="0" smtClean="0"/>
              <a:t>from test</a:t>
            </a:r>
            <a:endParaRPr lang="en-US" sz="1200" dirty="0"/>
          </a:p>
        </p:txBody>
      </p:sp>
      <p:pic>
        <p:nvPicPr>
          <p:cNvPr id="14" name="Picture 13" descr="cycle-loading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91931"/>
            <a:ext cx="1371600" cy="1371600"/>
          </a:xfrm>
          <a:prstGeom prst="rect">
            <a:avLst/>
          </a:prstGeom>
        </p:spPr>
      </p:pic>
      <p:pic>
        <p:nvPicPr>
          <p:cNvPr id="16" name="Picture 15" descr="teacher-showing-curve-line-on-whiteboar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31" y="4204187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38495" y="5037022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demo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Complex Software System Cycle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5207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-idea-bulb-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9144000" cy="6119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Step 1: Understand the problem deeply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342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tup-phot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Step 2: Architect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8104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rt_c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7924"/>
            <a:ext cx="8229600" cy="5854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The Challenge: Complex Software Systems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074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3</a:t>
            </a:r>
            <a:r>
              <a:rPr lang="en-US" sz="4400" dirty="0" smtClean="0"/>
              <a:t>: Build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3298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</a:t>
            </a:r>
            <a:r>
              <a:rPr lang="en-US" sz="4400" dirty="0" smtClean="0"/>
              <a:t>4: Test the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431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r="124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5</a:t>
            </a:r>
            <a:r>
              <a:rPr lang="en-US" sz="4400" dirty="0" smtClean="0"/>
              <a:t>: Demo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65586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</a:t>
            </a:r>
            <a:r>
              <a:rPr lang="en-US" sz="4400" dirty="0" smtClean="0"/>
              <a:t>6: </a:t>
            </a:r>
            <a:r>
              <a:rPr lang="en-US" sz="4400" dirty="0"/>
              <a:t>Learn</a:t>
            </a:r>
          </a:p>
        </p:txBody>
      </p:sp>
      <p:pic>
        <p:nvPicPr>
          <p:cNvPr id="2" name="Picture 1" descr="lea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200"/>
            <a:ext cx="9144000" cy="54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6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7</a:t>
            </a:r>
            <a:r>
              <a:rPr lang="en-US" sz="4400" dirty="0" smtClean="0"/>
              <a:t>: </a:t>
            </a:r>
            <a:r>
              <a:rPr lang="en-US" sz="4400" dirty="0"/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82934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2161828"/>
            <a:ext cx="1828800" cy="2008860"/>
          </a:xfrm>
          <a:prstGeom prst="rect">
            <a:avLst/>
          </a:prstGeom>
        </p:spPr>
      </p:pic>
      <p:pic>
        <p:nvPicPr>
          <p:cNvPr id="11" name="Picture 10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18" y="2186098"/>
            <a:ext cx="685800" cy="685800"/>
          </a:xfrm>
          <a:prstGeom prst="rect">
            <a:avLst/>
          </a:prstGeom>
        </p:spPr>
      </p:pic>
      <p:pic>
        <p:nvPicPr>
          <p:cNvPr id="13" name="Picture 12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19" y="2847628"/>
            <a:ext cx="685800" cy="685800"/>
          </a:xfrm>
          <a:prstGeom prst="rect">
            <a:avLst/>
          </a:prstGeom>
        </p:spPr>
      </p:pic>
      <p:pic>
        <p:nvPicPr>
          <p:cNvPr id="14" name="Picture 13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18" y="3509158"/>
            <a:ext cx="685800" cy="685800"/>
          </a:xfrm>
          <a:prstGeom prst="rect">
            <a:avLst/>
          </a:prstGeom>
        </p:spPr>
      </p:pic>
      <p:pic>
        <p:nvPicPr>
          <p:cNvPr id="20" name="Picture 19" descr="db.png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75" y="2277180"/>
            <a:ext cx="914400" cy="93287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2842" y="416936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CLIENT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76512" y="4169366"/>
            <a:ext cx="101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SERVER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4931" y="4169366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MIDDLEWARE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13125" y="4169366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DATA STORE</a:t>
            </a:r>
            <a:endParaRPr lang="en-US" dirty="0">
              <a:latin typeface="Coda"/>
              <a:cs typeface="Coda"/>
            </a:endParaRPr>
          </a:p>
        </p:txBody>
      </p:sp>
      <p:pic>
        <p:nvPicPr>
          <p:cNvPr id="39" name="Picture 38" descr="phone-tablet-and-lapto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8" y="2299227"/>
            <a:ext cx="1463040" cy="146304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74697" y="1660564"/>
            <a:ext cx="1925769" cy="746976"/>
          </a:xfrm>
          <a:custGeom>
            <a:avLst/>
            <a:gdLst>
              <a:gd name="connsiteX0" fmla="*/ 0 w 1925769"/>
              <a:gd name="connsiteY0" fmla="*/ 746976 h 746976"/>
              <a:gd name="connsiteX1" fmla="*/ 83737 w 1925769"/>
              <a:gd name="connsiteY1" fmla="*/ 551582 h 746976"/>
              <a:gd name="connsiteX2" fmla="*/ 237257 w 1925769"/>
              <a:gd name="connsiteY2" fmla="*/ 335252 h 746976"/>
              <a:gd name="connsiteX3" fmla="*/ 467536 w 1925769"/>
              <a:gd name="connsiteY3" fmla="*/ 153814 h 746976"/>
              <a:gd name="connsiteX4" fmla="*/ 760618 w 1925769"/>
              <a:gd name="connsiteY4" fmla="*/ 35182 h 746976"/>
              <a:gd name="connsiteX5" fmla="*/ 1004854 w 1925769"/>
              <a:gd name="connsiteY5" fmla="*/ 290 h 746976"/>
              <a:gd name="connsiteX6" fmla="*/ 1325849 w 1925769"/>
              <a:gd name="connsiteY6" fmla="*/ 49138 h 746976"/>
              <a:gd name="connsiteX7" fmla="*/ 1535194 w 1925769"/>
              <a:gd name="connsiteY7" fmla="*/ 146836 h 746976"/>
              <a:gd name="connsiteX8" fmla="*/ 1723604 w 1925769"/>
              <a:gd name="connsiteY8" fmla="*/ 265468 h 746976"/>
              <a:gd name="connsiteX9" fmla="*/ 1835254 w 1925769"/>
              <a:gd name="connsiteY9" fmla="*/ 384100 h 746976"/>
              <a:gd name="connsiteX10" fmla="*/ 1632888 w 1925769"/>
              <a:gd name="connsiteY10" fmla="*/ 314317 h 746976"/>
              <a:gd name="connsiteX11" fmla="*/ 1918992 w 1925769"/>
              <a:gd name="connsiteY11" fmla="*/ 495754 h 746976"/>
              <a:gd name="connsiteX12" fmla="*/ 1835254 w 1925769"/>
              <a:gd name="connsiteY12" fmla="*/ 216619 h 746976"/>
              <a:gd name="connsiteX13" fmla="*/ 1828276 w 1925769"/>
              <a:gd name="connsiteY13" fmla="*/ 356187 h 74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5769" h="746976">
                <a:moveTo>
                  <a:pt x="0" y="746976"/>
                </a:moveTo>
                <a:cubicBezTo>
                  <a:pt x="22097" y="683589"/>
                  <a:pt x="44194" y="620203"/>
                  <a:pt x="83737" y="551582"/>
                </a:cubicBezTo>
                <a:cubicBezTo>
                  <a:pt x="123280" y="482961"/>
                  <a:pt x="173291" y="401547"/>
                  <a:pt x="237257" y="335252"/>
                </a:cubicBezTo>
                <a:cubicBezTo>
                  <a:pt x="301224" y="268957"/>
                  <a:pt x="380309" y="203826"/>
                  <a:pt x="467536" y="153814"/>
                </a:cubicBezTo>
                <a:cubicBezTo>
                  <a:pt x="554763" y="103802"/>
                  <a:pt x="671065" y="60769"/>
                  <a:pt x="760618" y="35182"/>
                </a:cubicBezTo>
                <a:cubicBezTo>
                  <a:pt x="850171" y="9595"/>
                  <a:pt x="910649" y="-2036"/>
                  <a:pt x="1004854" y="290"/>
                </a:cubicBezTo>
                <a:cubicBezTo>
                  <a:pt x="1099059" y="2616"/>
                  <a:pt x="1237459" y="24714"/>
                  <a:pt x="1325849" y="49138"/>
                </a:cubicBezTo>
                <a:cubicBezTo>
                  <a:pt x="1414239" y="73562"/>
                  <a:pt x="1468902" y="110781"/>
                  <a:pt x="1535194" y="146836"/>
                </a:cubicBezTo>
                <a:cubicBezTo>
                  <a:pt x="1601487" y="182891"/>
                  <a:pt x="1673594" y="225924"/>
                  <a:pt x="1723604" y="265468"/>
                </a:cubicBezTo>
                <a:cubicBezTo>
                  <a:pt x="1773614" y="305012"/>
                  <a:pt x="1850373" y="375958"/>
                  <a:pt x="1835254" y="384100"/>
                </a:cubicBezTo>
                <a:cubicBezTo>
                  <a:pt x="1820135" y="392241"/>
                  <a:pt x="1618932" y="295708"/>
                  <a:pt x="1632888" y="314317"/>
                </a:cubicBezTo>
                <a:cubicBezTo>
                  <a:pt x="1646844" y="332926"/>
                  <a:pt x="1885264" y="512037"/>
                  <a:pt x="1918992" y="495754"/>
                </a:cubicBezTo>
                <a:cubicBezTo>
                  <a:pt x="1952720" y="479471"/>
                  <a:pt x="1850373" y="239880"/>
                  <a:pt x="1835254" y="216619"/>
                </a:cubicBezTo>
                <a:cubicBezTo>
                  <a:pt x="1820135" y="193358"/>
                  <a:pt x="1828276" y="356187"/>
                  <a:pt x="1828276" y="35618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93810" y="1655369"/>
            <a:ext cx="1860761" cy="620249"/>
          </a:xfrm>
          <a:custGeom>
            <a:avLst/>
            <a:gdLst>
              <a:gd name="connsiteX0" fmla="*/ 0 w 1860761"/>
              <a:gd name="connsiteY0" fmla="*/ 480014 h 620249"/>
              <a:gd name="connsiteX1" fmla="*/ 202366 w 1860761"/>
              <a:gd name="connsiteY1" fmla="*/ 256706 h 620249"/>
              <a:gd name="connsiteX2" fmla="*/ 446602 w 1860761"/>
              <a:gd name="connsiteY2" fmla="*/ 96204 h 620249"/>
              <a:gd name="connsiteX3" fmla="*/ 690837 w 1860761"/>
              <a:gd name="connsiteY3" fmla="*/ 19441 h 620249"/>
              <a:gd name="connsiteX4" fmla="*/ 983920 w 1860761"/>
              <a:gd name="connsiteY4" fmla="*/ 5485 h 620249"/>
              <a:gd name="connsiteX5" fmla="*/ 1325849 w 1860761"/>
              <a:gd name="connsiteY5" fmla="*/ 96204 h 620249"/>
              <a:gd name="connsiteX6" fmla="*/ 1597997 w 1860761"/>
              <a:gd name="connsiteY6" fmla="*/ 277641 h 620249"/>
              <a:gd name="connsiteX7" fmla="*/ 1786408 w 1860761"/>
              <a:gd name="connsiteY7" fmla="*/ 493971 h 620249"/>
              <a:gd name="connsiteX8" fmla="*/ 1611954 w 1860761"/>
              <a:gd name="connsiteY8" fmla="*/ 403252 h 620249"/>
              <a:gd name="connsiteX9" fmla="*/ 1856189 w 1860761"/>
              <a:gd name="connsiteY9" fmla="*/ 619582 h 620249"/>
              <a:gd name="connsiteX10" fmla="*/ 1772451 w 1860761"/>
              <a:gd name="connsiteY10" fmla="*/ 319512 h 620249"/>
              <a:gd name="connsiteX11" fmla="*/ 1786408 w 1860761"/>
              <a:gd name="connsiteY11" fmla="*/ 473036 h 62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60761" h="620249">
                <a:moveTo>
                  <a:pt x="0" y="480014"/>
                </a:moveTo>
                <a:cubicBezTo>
                  <a:pt x="63966" y="400344"/>
                  <a:pt x="127932" y="320674"/>
                  <a:pt x="202366" y="256706"/>
                </a:cubicBezTo>
                <a:cubicBezTo>
                  <a:pt x="276800" y="192738"/>
                  <a:pt x="365190" y="135748"/>
                  <a:pt x="446602" y="96204"/>
                </a:cubicBezTo>
                <a:cubicBezTo>
                  <a:pt x="528014" y="56660"/>
                  <a:pt x="601284" y="34561"/>
                  <a:pt x="690837" y="19441"/>
                </a:cubicBezTo>
                <a:cubicBezTo>
                  <a:pt x="780390" y="4321"/>
                  <a:pt x="878085" y="-7309"/>
                  <a:pt x="983920" y="5485"/>
                </a:cubicBezTo>
                <a:cubicBezTo>
                  <a:pt x="1089755" y="18279"/>
                  <a:pt x="1223503" y="50845"/>
                  <a:pt x="1325849" y="96204"/>
                </a:cubicBezTo>
                <a:cubicBezTo>
                  <a:pt x="1428195" y="141563"/>
                  <a:pt x="1521237" y="211347"/>
                  <a:pt x="1597997" y="277641"/>
                </a:cubicBezTo>
                <a:cubicBezTo>
                  <a:pt x="1674757" y="343935"/>
                  <a:pt x="1784082" y="473036"/>
                  <a:pt x="1786408" y="493971"/>
                </a:cubicBezTo>
                <a:cubicBezTo>
                  <a:pt x="1788734" y="514906"/>
                  <a:pt x="1600324" y="382317"/>
                  <a:pt x="1611954" y="403252"/>
                </a:cubicBezTo>
                <a:cubicBezTo>
                  <a:pt x="1623584" y="424187"/>
                  <a:pt x="1829440" y="633539"/>
                  <a:pt x="1856189" y="619582"/>
                </a:cubicBezTo>
                <a:cubicBezTo>
                  <a:pt x="1882938" y="605625"/>
                  <a:pt x="1784081" y="343936"/>
                  <a:pt x="1772451" y="319512"/>
                </a:cubicBezTo>
                <a:cubicBezTo>
                  <a:pt x="1760821" y="295088"/>
                  <a:pt x="1786408" y="473036"/>
                  <a:pt x="1786408" y="47303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59344" y="1652083"/>
            <a:ext cx="1931736" cy="658185"/>
          </a:xfrm>
          <a:custGeom>
            <a:avLst/>
            <a:gdLst>
              <a:gd name="connsiteX0" fmla="*/ 0 w 1931736"/>
              <a:gd name="connsiteY0" fmla="*/ 567041 h 658185"/>
              <a:gd name="connsiteX1" fmla="*/ 111651 w 1931736"/>
              <a:gd name="connsiteY1" fmla="*/ 406538 h 658185"/>
              <a:gd name="connsiteX2" fmla="*/ 272149 w 1931736"/>
              <a:gd name="connsiteY2" fmla="*/ 253014 h 658185"/>
              <a:gd name="connsiteX3" fmla="*/ 453581 w 1931736"/>
              <a:gd name="connsiteY3" fmla="*/ 127403 h 658185"/>
              <a:gd name="connsiteX4" fmla="*/ 621056 w 1931736"/>
              <a:gd name="connsiteY4" fmla="*/ 50641 h 658185"/>
              <a:gd name="connsiteX5" fmla="*/ 893204 w 1931736"/>
              <a:gd name="connsiteY5" fmla="*/ 1792 h 658185"/>
              <a:gd name="connsiteX6" fmla="*/ 1123483 w 1931736"/>
              <a:gd name="connsiteY6" fmla="*/ 15749 h 658185"/>
              <a:gd name="connsiteX7" fmla="*/ 1325850 w 1931736"/>
              <a:gd name="connsiteY7" fmla="*/ 64598 h 658185"/>
              <a:gd name="connsiteX8" fmla="*/ 1563107 w 1931736"/>
              <a:gd name="connsiteY8" fmla="*/ 190209 h 658185"/>
              <a:gd name="connsiteX9" fmla="*/ 1709648 w 1931736"/>
              <a:gd name="connsiteY9" fmla="*/ 329776 h 658185"/>
              <a:gd name="connsiteX10" fmla="*/ 1842233 w 1931736"/>
              <a:gd name="connsiteY10" fmla="*/ 476322 h 658185"/>
              <a:gd name="connsiteX11" fmla="*/ 1870146 w 1931736"/>
              <a:gd name="connsiteY11" fmla="*/ 546106 h 658185"/>
              <a:gd name="connsiteX12" fmla="*/ 1723605 w 1931736"/>
              <a:gd name="connsiteY12" fmla="*/ 420495 h 658185"/>
              <a:gd name="connsiteX13" fmla="*/ 1925971 w 1931736"/>
              <a:gd name="connsiteY13" fmla="*/ 657760 h 658185"/>
              <a:gd name="connsiteX14" fmla="*/ 1877124 w 1931736"/>
              <a:gd name="connsiteY14" fmla="*/ 350711 h 658185"/>
              <a:gd name="connsiteX15" fmla="*/ 1884102 w 1931736"/>
              <a:gd name="connsiteY15" fmla="*/ 539127 h 65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1736" h="658185">
                <a:moveTo>
                  <a:pt x="0" y="567041"/>
                </a:moveTo>
                <a:cubicBezTo>
                  <a:pt x="33146" y="512958"/>
                  <a:pt x="66293" y="458876"/>
                  <a:pt x="111651" y="406538"/>
                </a:cubicBezTo>
                <a:cubicBezTo>
                  <a:pt x="157009" y="354200"/>
                  <a:pt x="215161" y="299536"/>
                  <a:pt x="272149" y="253014"/>
                </a:cubicBezTo>
                <a:cubicBezTo>
                  <a:pt x="329137" y="206492"/>
                  <a:pt x="395430" y="161132"/>
                  <a:pt x="453581" y="127403"/>
                </a:cubicBezTo>
                <a:cubicBezTo>
                  <a:pt x="511732" y="93674"/>
                  <a:pt x="547786" y="71576"/>
                  <a:pt x="621056" y="50641"/>
                </a:cubicBezTo>
                <a:cubicBezTo>
                  <a:pt x="694326" y="29706"/>
                  <a:pt x="809466" y="7607"/>
                  <a:pt x="893204" y="1792"/>
                </a:cubicBezTo>
                <a:cubicBezTo>
                  <a:pt x="976942" y="-4023"/>
                  <a:pt x="1051375" y="5281"/>
                  <a:pt x="1123483" y="15749"/>
                </a:cubicBezTo>
                <a:cubicBezTo>
                  <a:pt x="1195591" y="26217"/>
                  <a:pt x="1252579" y="35521"/>
                  <a:pt x="1325850" y="64598"/>
                </a:cubicBezTo>
                <a:cubicBezTo>
                  <a:pt x="1399121" y="93675"/>
                  <a:pt x="1499141" y="146013"/>
                  <a:pt x="1563107" y="190209"/>
                </a:cubicBezTo>
                <a:cubicBezTo>
                  <a:pt x="1627073" y="234405"/>
                  <a:pt x="1663127" y="282091"/>
                  <a:pt x="1709648" y="329776"/>
                </a:cubicBezTo>
                <a:cubicBezTo>
                  <a:pt x="1756169" y="377461"/>
                  <a:pt x="1815483" y="440267"/>
                  <a:pt x="1842233" y="476322"/>
                </a:cubicBezTo>
                <a:cubicBezTo>
                  <a:pt x="1868983" y="512377"/>
                  <a:pt x="1889917" y="555410"/>
                  <a:pt x="1870146" y="546106"/>
                </a:cubicBezTo>
                <a:cubicBezTo>
                  <a:pt x="1850375" y="536801"/>
                  <a:pt x="1714301" y="401886"/>
                  <a:pt x="1723605" y="420495"/>
                </a:cubicBezTo>
                <a:cubicBezTo>
                  <a:pt x="1732909" y="439104"/>
                  <a:pt x="1900385" y="669391"/>
                  <a:pt x="1925971" y="657760"/>
                </a:cubicBezTo>
                <a:cubicBezTo>
                  <a:pt x="1951557" y="646129"/>
                  <a:pt x="1884102" y="370483"/>
                  <a:pt x="1877124" y="350711"/>
                </a:cubicBezTo>
                <a:cubicBezTo>
                  <a:pt x="1870146" y="330939"/>
                  <a:pt x="1884102" y="539127"/>
                  <a:pt x="1884102" y="53912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N Tiers Systems</a:t>
            </a:r>
            <a:endParaRPr lang="en-US" sz="4400" dirty="0"/>
          </a:p>
        </p:txBody>
      </p:sp>
      <p:pic>
        <p:nvPicPr>
          <p:cNvPr id="41" name="Picture 40" descr="db.png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2" y="3195946"/>
            <a:ext cx="914400" cy="9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2705725"/>
            <a:ext cx="398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System 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Building Blocks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923" y="2276728"/>
            <a:ext cx="3159839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Application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Servers: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Small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Easy to use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Low Cost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Ubiquitous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Loosely Joined</a:t>
            </a:r>
          </a:p>
        </p:txBody>
      </p:sp>
    </p:spTree>
    <p:extLst>
      <p:ext uri="{BB962C8B-B14F-4D97-AF65-F5344CB8AC3E}">
        <p14:creationId xmlns:p14="http://schemas.microsoft.com/office/powerpoint/2010/main" val="29810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Cen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/>
          <a:stretch/>
        </p:blipFill>
        <p:spPr>
          <a:xfrm>
            <a:off x="0" y="907200"/>
            <a:ext cx="9144000" cy="595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Application Server Skills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1111025" y="2068274"/>
            <a:ext cx="5167796" cy="3575685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Creation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Consumption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Integration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Data Transformations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Concurrency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129835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87"/>
            <a:ext cx="9144000" cy="6081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Package Management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2912361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Registry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Creation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Distribution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414292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38674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Parallel Happens </a:t>
            </a:r>
            <a:r>
              <a:rPr lang="mr-IN" sz="4400" dirty="0" smtClean="0"/>
              <a:t>–</a:t>
            </a:r>
            <a:r>
              <a:rPr lang="en-US" sz="4400" dirty="0" smtClean="0"/>
              <a:t> Async Programs</a:t>
            </a:r>
            <a:endParaRPr lang="en-US" sz="4400" dirty="0"/>
          </a:p>
        </p:txBody>
      </p:sp>
      <p:pic>
        <p:nvPicPr>
          <p:cNvPr id="7" name="Picture 6" descr="2-format24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5676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870" y="2211491"/>
            <a:ext cx="2956154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Non-</a:t>
            </a:r>
            <a:r>
              <a:rPr lang="en-US" sz="3200" dirty="0" smtClean="0"/>
              <a:t>Blocking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Event-loop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Callbacks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Promises</a:t>
            </a:r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911476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226</Words>
  <Application>Microsoft Macintosh PowerPoint</Application>
  <PresentationFormat>On-screen Show (4:3)</PresentationFormat>
  <Paragraphs>120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Coda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Microsoft Office User</cp:lastModifiedBy>
  <cp:revision>99</cp:revision>
  <dcterms:created xsi:type="dcterms:W3CDTF">2016-12-23T17:44:16Z</dcterms:created>
  <dcterms:modified xsi:type="dcterms:W3CDTF">2017-09-06T23:43:24Z</dcterms:modified>
</cp:coreProperties>
</file>